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57" r:id="rId6"/>
    <p:sldId id="258" r:id="rId7"/>
    <p:sldId id="259" r:id="rId8"/>
    <p:sldId id="270" r:id="rId9"/>
    <p:sldId id="275" r:id="rId10"/>
    <p:sldId id="266" r:id="rId11"/>
    <p:sldId id="272" r:id="rId12"/>
    <p:sldId id="273" r:id="rId13"/>
    <p:sldId id="263" r:id="rId14"/>
    <p:sldId id="267" r:id="rId15"/>
    <p:sldId id="264" r:id="rId16"/>
    <p:sldId id="269" r:id="rId17"/>
    <p:sldId id="271" r:id="rId18"/>
    <p:sldId id="274"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7" d="100"/>
          <a:sy n="37" d="100"/>
        </p:scale>
        <p:origin x="53"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36D591D-4B4B-46E2-9D96-5C658344B435}" type="datetimeFigureOut">
              <a:rPr lang="en-GB" smtClean="0"/>
              <a:t>19/05/2021</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91064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6D591D-4B4B-46E2-9D96-5C658344B435}" type="datetimeFigureOut">
              <a:rPr lang="en-GB" smtClean="0"/>
              <a:t>19/05/2021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43829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36D591D-4B4B-46E2-9D96-5C658344B435}" type="datetimeFigureOut">
              <a:rPr lang="en-GB" smtClean="0"/>
              <a:t>19/05/2021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738743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36D591D-4B4B-46E2-9D96-5C658344B435}" type="datetimeFigureOut">
              <a:rPr lang="en-GB" smtClean="0"/>
              <a:t>19/05/2021</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01423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6D591D-4B4B-46E2-9D96-5C658344B435}" type="datetimeFigureOut">
              <a:rPr lang="en-GB" smtClean="0"/>
              <a:t>19/05/2021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438995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36D591D-4B4B-46E2-9D96-5C658344B435}" type="datetimeFigureOut">
              <a:rPr lang="en-GB" smtClean="0"/>
              <a:t>19/05/2021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268525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36D591D-4B4B-46E2-9D96-5C658344B435}" type="datetimeFigureOut">
              <a:rPr lang="en-GB" smtClean="0"/>
              <a:t>19/05/2021</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236880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36D591D-4B4B-46E2-9D96-5C658344B435}" type="datetimeFigureOut">
              <a:rPr lang="en-GB" smtClean="0"/>
              <a:t>19/05/2021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117907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36D591D-4B4B-46E2-9D96-5C658344B435}" type="datetimeFigureOut">
              <a:rPr lang="en-GB" smtClean="0"/>
              <a:t>19/05/2021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188188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6D591D-4B4B-46E2-9D96-5C658344B435}" type="datetimeFigureOut">
              <a:rPr lang="en-GB" smtClean="0"/>
              <a:t>19/05/2021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45638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6D591D-4B4B-46E2-9D96-5C658344B435}" type="datetimeFigureOut">
              <a:rPr lang="en-GB" smtClean="0"/>
              <a:t>19/05/2021</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794629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6D591D-4B4B-46E2-9D96-5C658344B435}" type="datetimeFigureOut">
              <a:rPr lang="en-GB" smtClean="0"/>
              <a:t>19/05/2021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114282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6D591D-4B4B-46E2-9D96-5C658344B435}" type="datetimeFigureOut">
              <a:rPr lang="en-GB" smtClean="0"/>
              <a:t>19/05/2021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82622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6D591D-4B4B-46E2-9D96-5C658344B435}" type="datetimeFigureOut">
              <a:rPr lang="en-GB" smtClean="0"/>
              <a:t>19/05/2021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55183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D591D-4B4B-46E2-9D96-5C658344B435}" type="datetimeFigureOut">
              <a:rPr lang="en-GB" smtClean="0"/>
              <a:t>19/05/2021</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9422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6D591D-4B4B-46E2-9D96-5C658344B435}" type="datetimeFigureOut">
              <a:rPr lang="en-GB" smtClean="0"/>
              <a:t>19/05/2021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15364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6D591D-4B4B-46E2-9D96-5C658344B435}" type="datetimeFigureOut">
              <a:rPr lang="en-GB" smtClean="0"/>
              <a:t>19/05/2021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196632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36D591D-4B4B-46E2-9D96-5C658344B435}" type="datetimeFigureOut">
              <a:rPr lang="en-GB" smtClean="0"/>
              <a:t>19/05/2021</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39340A2-ABB2-4B2F-BA30-F15BC0C97538}" type="slidenum">
              <a:rPr lang="en-GB" smtClean="0"/>
              <a:t>‹#›</a:t>
            </a:fld>
            <a:endParaRPr lang="en-GB"/>
          </a:p>
        </p:txBody>
      </p:sp>
    </p:spTree>
    <p:extLst>
      <p:ext uri="{BB962C8B-B14F-4D97-AF65-F5344CB8AC3E}">
        <p14:creationId xmlns:p14="http://schemas.microsoft.com/office/powerpoint/2010/main" val="2575850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lay.ttrockstars.com/auth/school/student/30021/password" TargetMode="External"/><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mathsframe.co.uk/en/resources/resource/477/Multiplication-Tables-Check" TargetMode="External"/><Relationship Id="rId4" Type="http://schemas.openxmlformats.org/officeDocument/2006/relationships/hyperlink" Target="https://www.timestables.co.uk/times-tables-memory.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ssets.publishing.service.gov.uk/government/uploads/system/uploads/attachment_data/file/971837/2021_Information_for_parents_Multiplication_tables_check_WEBHO.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imestables.co.uk/multiplication-tables-check/"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8573" y="1959429"/>
            <a:ext cx="7615645" cy="1938992"/>
          </a:xfrm>
          <a:prstGeom prst="rect">
            <a:avLst/>
          </a:prstGeom>
          <a:noFill/>
        </p:spPr>
        <p:txBody>
          <a:bodyPr wrap="square" rtlCol="0">
            <a:spAutoFit/>
          </a:bodyPr>
          <a:lstStyle/>
          <a:p>
            <a:pPr algn="ctr"/>
            <a:r>
              <a:rPr lang="en-GB" sz="6000" dirty="0" smtClean="0">
                <a:solidFill>
                  <a:schemeClr val="bg1"/>
                </a:solidFill>
                <a:latin typeface="NTPreCursivefk" panose="03000400000000000000" pitchFamily="66" charset="0"/>
              </a:rPr>
              <a:t>Multiplication Tables Check</a:t>
            </a:r>
          </a:p>
          <a:p>
            <a:pPr algn="ctr"/>
            <a:r>
              <a:rPr lang="en-GB" sz="6000" dirty="0" smtClean="0">
                <a:solidFill>
                  <a:schemeClr val="bg1"/>
                </a:solidFill>
                <a:latin typeface="NTPreCursivefk" panose="03000400000000000000" pitchFamily="66" charset="0"/>
              </a:rPr>
              <a:t> Parent/Carer Information</a:t>
            </a:r>
            <a:endParaRPr lang="en-GB" sz="6000" dirty="0">
              <a:solidFill>
                <a:schemeClr val="bg1"/>
              </a:solidFill>
              <a:latin typeface="NTPreCursivefk" panose="03000400000000000000" pitchFamily="66" charset="0"/>
            </a:endParaRPr>
          </a:p>
        </p:txBody>
      </p:sp>
      <p:pic>
        <p:nvPicPr>
          <p:cNvPr id="1028" name="Picture 4" descr="Image result for times tab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3630" y="3898421"/>
            <a:ext cx="1316505" cy="13165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6396" y="3898421"/>
            <a:ext cx="1316505" cy="1316505"/>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957066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47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9666" y="843656"/>
            <a:ext cx="8338782" cy="830997"/>
          </a:xfrm>
          <a:prstGeom prst="rect">
            <a:avLst/>
          </a:prstGeom>
        </p:spPr>
        <p:txBody>
          <a:bodyPr wrap="square">
            <a:spAutoFit/>
          </a:bodyPr>
          <a:lstStyle/>
          <a:p>
            <a:pPr algn="ctr"/>
            <a:r>
              <a:rPr lang="en-GB" sz="4800" dirty="0" smtClean="0">
                <a:solidFill>
                  <a:schemeClr val="bg1"/>
                </a:solidFill>
                <a:latin typeface="NTPreCursivefk" panose="03000400000000000000" pitchFamily="66" charset="0"/>
              </a:rPr>
              <a:t>What language do we use?</a:t>
            </a:r>
            <a:endParaRPr lang="en-GB" sz="4800" dirty="0">
              <a:solidFill>
                <a:schemeClr val="bg1"/>
              </a:solidFill>
              <a:latin typeface="NTPreCursivefk" panose="03000400000000000000" pitchFamily="66" charset="0"/>
            </a:endParaRPr>
          </a:p>
        </p:txBody>
      </p:sp>
      <p:sp>
        <p:nvSpPr>
          <p:cNvPr id="2" name="Rectangle 1"/>
          <p:cNvSpPr/>
          <p:nvPr/>
        </p:nvSpPr>
        <p:spPr>
          <a:xfrm>
            <a:off x="1096759" y="2609280"/>
            <a:ext cx="9544596" cy="3539430"/>
          </a:xfrm>
          <a:prstGeom prst="rect">
            <a:avLst/>
          </a:prstGeom>
        </p:spPr>
        <p:txBody>
          <a:bodyPr wrap="square">
            <a:spAutoFit/>
          </a:bodyPr>
          <a:lstStyle/>
          <a:p>
            <a:r>
              <a:rPr lang="en-GB" sz="3200" dirty="0" smtClean="0">
                <a:latin typeface="NTPreCursivefk" panose="03000400000000000000" pitchFamily="66" charset="0"/>
              </a:rPr>
              <a:t>There </a:t>
            </a:r>
            <a:r>
              <a:rPr lang="en-GB" sz="3200" dirty="0">
                <a:latin typeface="NTPreCursivefk" panose="03000400000000000000" pitchFamily="66" charset="0"/>
              </a:rPr>
              <a:t>are many different ways to say the tables and they’re all correct – but it helps if you’re consistent and if you adopt the language your child already uses in school. For example we have</a:t>
            </a:r>
            <a:r>
              <a:rPr lang="en-GB" sz="3200" dirty="0" smtClean="0">
                <a:latin typeface="NTPreCursivefk" panose="03000400000000000000" pitchFamily="66" charset="0"/>
              </a:rPr>
              <a:t>;</a:t>
            </a:r>
          </a:p>
          <a:p>
            <a:endParaRPr lang="en-GB" sz="3200" dirty="0">
              <a:latin typeface="NTPreCursivefk" panose="03000400000000000000" pitchFamily="66" charset="0"/>
            </a:endParaRPr>
          </a:p>
          <a:p>
            <a:r>
              <a:rPr lang="en-GB" sz="3200" dirty="0" smtClean="0">
                <a:latin typeface="NTPreCursivefk" panose="03000400000000000000" pitchFamily="66" charset="0"/>
              </a:rPr>
              <a:t>Three </a:t>
            </a:r>
            <a:r>
              <a:rPr lang="en-GB" sz="3200" dirty="0">
                <a:latin typeface="NTPreCursivefk" panose="03000400000000000000" pitchFamily="66" charset="0"/>
              </a:rPr>
              <a:t>times eight is…   </a:t>
            </a:r>
            <a:r>
              <a:rPr lang="en-GB" sz="3200" dirty="0" smtClean="0">
                <a:latin typeface="NTPreCursivefk" panose="03000400000000000000" pitchFamily="66" charset="0"/>
              </a:rPr>
              <a:t>   Three </a:t>
            </a:r>
            <a:r>
              <a:rPr lang="en-GB" sz="3200" dirty="0">
                <a:latin typeface="NTPreCursivefk" panose="03000400000000000000" pitchFamily="66" charset="0"/>
              </a:rPr>
              <a:t>multiplied by eight…  </a:t>
            </a:r>
            <a:r>
              <a:rPr lang="en-GB" sz="3200" dirty="0" smtClean="0">
                <a:latin typeface="NTPreCursivefk" panose="03000400000000000000" pitchFamily="66" charset="0"/>
              </a:rPr>
              <a:t>     Three </a:t>
            </a:r>
            <a:r>
              <a:rPr lang="en-GB" sz="3200" dirty="0">
                <a:latin typeface="NTPreCursivefk" panose="03000400000000000000" pitchFamily="66" charset="0"/>
              </a:rPr>
              <a:t>eights are…  </a:t>
            </a:r>
            <a:r>
              <a:rPr lang="en-GB" sz="3200" dirty="0" smtClean="0">
                <a:latin typeface="NTPreCursivefk" panose="03000400000000000000" pitchFamily="66" charset="0"/>
              </a:rPr>
              <a:t>        Three </a:t>
            </a:r>
            <a:r>
              <a:rPr lang="en-GB" sz="3200" dirty="0">
                <a:latin typeface="NTPreCursivefk" panose="03000400000000000000" pitchFamily="66" charset="0"/>
              </a:rPr>
              <a:t>lots of eight…  </a:t>
            </a:r>
            <a:endParaRPr lang="en-GB" sz="3200" dirty="0" smtClean="0">
              <a:latin typeface="NTPreCursivefk" panose="03000400000000000000" pitchFamily="66" charset="0"/>
            </a:endParaRPr>
          </a:p>
          <a:p>
            <a:r>
              <a:rPr lang="en-GB" sz="3200" dirty="0" smtClean="0">
                <a:latin typeface="NTPreCursivefk" panose="03000400000000000000" pitchFamily="66" charset="0"/>
              </a:rPr>
              <a:t>Three </a:t>
            </a:r>
            <a:r>
              <a:rPr lang="en-GB" sz="3200" dirty="0">
                <a:latin typeface="NTPreCursivefk" panose="03000400000000000000" pitchFamily="66" charset="0"/>
              </a:rPr>
              <a:t>groups of eight..</a:t>
            </a:r>
          </a:p>
        </p:txBody>
      </p:sp>
      <p:pic>
        <p:nvPicPr>
          <p:cNvPr id="1026" name="Picture 2" descr="Image result for multiplication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1355" y="5428710"/>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23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9666" y="843656"/>
            <a:ext cx="8338782" cy="830997"/>
          </a:xfrm>
          <a:prstGeom prst="rect">
            <a:avLst/>
          </a:prstGeom>
        </p:spPr>
        <p:txBody>
          <a:bodyPr wrap="square">
            <a:spAutoFit/>
          </a:bodyPr>
          <a:lstStyle/>
          <a:p>
            <a:pPr algn="ctr"/>
            <a:r>
              <a:rPr lang="en-GB" sz="4800" dirty="0" smtClean="0">
                <a:solidFill>
                  <a:schemeClr val="bg1"/>
                </a:solidFill>
                <a:latin typeface="NTPreCursivefk" panose="03000400000000000000" pitchFamily="66" charset="0"/>
              </a:rPr>
              <a:t>Useful Tips</a:t>
            </a:r>
            <a:endParaRPr lang="en-GB" sz="4800" dirty="0">
              <a:solidFill>
                <a:schemeClr val="bg1"/>
              </a:solidFill>
              <a:latin typeface="NTPreCursivefk" panose="03000400000000000000" pitchFamily="66" charset="0"/>
            </a:endParaRPr>
          </a:p>
        </p:txBody>
      </p:sp>
      <p:sp>
        <p:nvSpPr>
          <p:cNvPr id="3" name="Rectangle 2"/>
          <p:cNvSpPr/>
          <p:nvPr/>
        </p:nvSpPr>
        <p:spPr>
          <a:xfrm>
            <a:off x="412618" y="2326924"/>
            <a:ext cx="9625830" cy="4154984"/>
          </a:xfrm>
          <a:prstGeom prst="rect">
            <a:avLst/>
          </a:prstGeom>
        </p:spPr>
        <p:txBody>
          <a:bodyPr wrap="square">
            <a:spAutoFit/>
          </a:bodyPr>
          <a:lstStyle/>
          <a:p>
            <a:pPr marL="342900" indent="-342900">
              <a:buFont typeface="Arial" panose="020B0604020202020204" pitchFamily="34" charset="0"/>
              <a:buChar char="•"/>
            </a:pPr>
            <a:r>
              <a:rPr lang="en-GB" sz="2400" dirty="0" smtClean="0">
                <a:latin typeface="NTPreCursivefk" panose="03000400000000000000" pitchFamily="66" charset="0"/>
              </a:rPr>
              <a:t>Stick </a:t>
            </a:r>
            <a:r>
              <a:rPr lang="en-GB" sz="2400" dirty="0">
                <a:latin typeface="NTPreCursivefk" panose="03000400000000000000" pitchFamily="66" charset="0"/>
              </a:rPr>
              <a:t>to one table at a time to minimise confusion.  </a:t>
            </a:r>
            <a:endParaRPr lang="en-GB" sz="2400" dirty="0" smtClean="0">
              <a:latin typeface="NTPreCursivefk" panose="03000400000000000000" pitchFamily="66" charset="0"/>
            </a:endParaRPr>
          </a:p>
          <a:p>
            <a:pPr marL="342900" indent="-342900">
              <a:buFont typeface="Arial" panose="020B0604020202020204" pitchFamily="34" charset="0"/>
              <a:buChar char="•"/>
            </a:pPr>
            <a:r>
              <a:rPr lang="en-GB" sz="2400" dirty="0" smtClean="0">
                <a:latin typeface="NTPreCursivefk" panose="03000400000000000000" pitchFamily="66" charset="0"/>
              </a:rPr>
              <a:t>Start </a:t>
            </a:r>
            <a:r>
              <a:rPr lang="en-GB" sz="2400" dirty="0">
                <a:latin typeface="NTPreCursivefk" panose="03000400000000000000" pitchFamily="66" charset="0"/>
              </a:rPr>
              <a:t>with chanting and writing them out slowly in order.  </a:t>
            </a:r>
            <a:endParaRPr lang="en-GB" sz="2400" dirty="0" smtClean="0">
              <a:latin typeface="NTPreCursivefk" panose="03000400000000000000" pitchFamily="66" charset="0"/>
            </a:endParaRPr>
          </a:p>
          <a:p>
            <a:pPr marL="342900" indent="-342900">
              <a:buFont typeface="Arial" panose="020B0604020202020204" pitchFamily="34" charset="0"/>
              <a:buChar char="•"/>
            </a:pPr>
            <a:r>
              <a:rPr lang="en-GB" sz="2400" dirty="0" smtClean="0">
                <a:latin typeface="NTPreCursivefk" panose="03000400000000000000" pitchFamily="66" charset="0"/>
              </a:rPr>
              <a:t>Then </a:t>
            </a:r>
            <a:r>
              <a:rPr lang="en-GB" sz="2400" dirty="0">
                <a:latin typeface="NTPreCursivefk" panose="03000400000000000000" pitchFamily="66" charset="0"/>
              </a:rPr>
              <a:t>move on to completing the answers quickly in order – on paper or verbally with your child.  </a:t>
            </a:r>
            <a:endParaRPr lang="en-GB" sz="2400" dirty="0" smtClean="0">
              <a:latin typeface="NTPreCursivefk" panose="03000400000000000000" pitchFamily="66" charset="0"/>
            </a:endParaRPr>
          </a:p>
          <a:p>
            <a:pPr marL="342900" indent="-342900">
              <a:buFont typeface="Arial" panose="020B0604020202020204" pitchFamily="34" charset="0"/>
              <a:buChar char="•"/>
            </a:pPr>
            <a:r>
              <a:rPr lang="en-GB" sz="2400" dirty="0" smtClean="0">
                <a:latin typeface="NTPreCursivefk" panose="03000400000000000000" pitchFamily="66" charset="0"/>
              </a:rPr>
              <a:t>Finally</a:t>
            </a:r>
            <a:r>
              <a:rPr lang="en-GB" sz="2400" dirty="0">
                <a:latin typeface="NTPreCursivefk" panose="03000400000000000000" pitchFamily="66" charset="0"/>
              </a:rPr>
              <a:t>, move on to completing the answers in any order.  </a:t>
            </a:r>
            <a:endParaRPr lang="en-GB" sz="2400" dirty="0" smtClean="0">
              <a:latin typeface="NTPreCursivefk" panose="03000400000000000000" pitchFamily="66" charset="0"/>
            </a:endParaRPr>
          </a:p>
          <a:p>
            <a:pPr marL="342900" indent="-342900">
              <a:buFont typeface="Arial" panose="020B0604020202020204" pitchFamily="34" charset="0"/>
              <a:buChar char="•"/>
            </a:pPr>
            <a:r>
              <a:rPr lang="en-GB" sz="2400" dirty="0" smtClean="0">
                <a:latin typeface="NTPreCursivefk" panose="03000400000000000000" pitchFamily="66" charset="0"/>
              </a:rPr>
              <a:t>Keep </a:t>
            </a:r>
            <a:r>
              <a:rPr lang="en-GB" sz="2400" dirty="0">
                <a:latin typeface="NTPreCursivefk" panose="03000400000000000000" pitchFamily="66" charset="0"/>
              </a:rPr>
              <a:t>reminding your child that 3 x 4 is the same as 4 x 3 – this </a:t>
            </a:r>
            <a:r>
              <a:rPr lang="en-GB" sz="2400" dirty="0" smtClean="0">
                <a:latin typeface="NTPreCursivefk" panose="03000400000000000000" pitchFamily="66" charset="0"/>
              </a:rPr>
              <a:t>effectively </a:t>
            </a:r>
            <a:r>
              <a:rPr lang="en-GB" sz="2400" dirty="0">
                <a:latin typeface="NTPreCursivefk" panose="03000400000000000000" pitchFamily="66" charset="0"/>
              </a:rPr>
              <a:t>halves the number of tables </a:t>
            </a:r>
            <a:r>
              <a:rPr lang="en-GB" sz="2400" dirty="0" smtClean="0">
                <a:latin typeface="NTPreCursivefk" panose="03000400000000000000" pitchFamily="66" charset="0"/>
              </a:rPr>
              <a:t>facts children have to learn. </a:t>
            </a:r>
            <a:r>
              <a:rPr lang="en-GB" sz="2400" dirty="0">
                <a:latin typeface="NTPreCursivefk" panose="03000400000000000000" pitchFamily="66" charset="0"/>
              </a:rPr>
              <a:t> </a:t>
            </a:r>
            <a:endParaRPr lang="en-GB" sz="2400" dirty="0" smtClean="0">
              <a:latin typeface="NTPreCursivefk" panose="03000400000000000000" pitchFamily="66" charset="0"/>
            </a:endParaRPr>
          </a:p>
          <a:p>
            <a:pPr marL="342900" indent="-342900">
              <a:buFont typeface="Arial" panose="020B0604020202020204" pitchFamily="34" charset="0"/>
              <a:buChar char="•"/>
            </a:pPr>
            <a:r>
              <a:rPr lang="en-GB" sz="2400" dirty="0" smtClean="0">
                <a:latin typeface="NTPreCursivefk" panose="03000400000000000000" pitchFamily="66" charset="0"/>
              </a:rPr>
              <a:t>Each </a:t>
            </a:r>
            <a:r>
              <a:rPr lang="en-GB" sz="2400" dirty="0">
                <a:latin typeface="NTPreCursivefk" panose="03000400000000000000" pitchFamily="66" charset="0"/>
              </a:rPr>
              <a:t>table has a square number 3 x 3, 7 x 7 etc. These are special numbers that can act as a memory hook – emphasise them!  </a:t>
            </a:r>
            <a:endParaRPr lang="en-GB" sz="2400" dirty="0" smtClean="0">
              <a:latin typeface="NTPreCursivefk" panose="03000400000000000000" pitchFamily="66" charset="0"/>
            </a:endParaRPr>
          </a:p>
          <a:p>
            <a:pPr marL="342900" indent="-342900">
              <a:buFont typeface="Arial" panose="020B0604020202020204" pitchFamily="34" charset="0"/>
              <a:buChar char="•"/>
            </a:pPr>
            <a:r>
              <a:rPr lang="en-GB" sz="2400" dirty="0" smtClean="0">
                <a:latin typeface="NTPreCursivefk" panose="03000400000000000000" pitchFamily="66" charset="0"/>
              </a:rPr>
              <a:t>Talk </a:t>
            </a:r>
            <a:r>
              <a:rPr lang="en-GB" sz="2400" dirty="0">
                <a:latin typeface="NTPreCursivefk" panose="03000400000000000000" pitchFamily="66" charset="0"/>
              </a:rPr>
              <a:t>about the numbers as you are encountering them “ 5 x 7 = 35 that’s our house number” – this makes more memory hooks.</a:t>
            </a:r>
          </a:p>
        </p:txBody>
      </p:sp>
      <p:pic>
        <p:nvPicPr>
          <p:cNvPr id="5" name="Picture 4"/>
          <p:cNvPicPr>
            <a:picLocks noChangeAspect="1"/>
          </p:cNvPicPr>
          <p:nvPr/>
        </p:nvPicPr>
        <p:blipFill>
          <a:blip r:embed="rId2"/>
          <a:stretch>
            <a:fillRect/>
          </a:stretch>
        </p:blipFill>
        <p:spPr>
          <a:xfrm>
            <a:off x="9090761" y="0"/>
            <a:ext cx="3055161" cy="1839597"/>
          </a:xfrm>
          <a:prstGeom prst="rect">
            <a:avLst/>
          </a:prstGeom>
        </p:spPr>
      </p:pic>
    </p:spTree>
    <p:extLst>
      <p:ext uri="{BB962C8B-B14F-4D97-AF65-F5344CB8AC3E}">
        <p14:creationId xmlns:p14="http://schemas.microsoft.com/office/powerpoint/2010/main" val="2832620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56009" y="460410"/>
            <a:ext cx="6707285" cy="1477328"/>
          </a:xfrm>
          <a:prstGeom prst="rect">
            <a:avLst/>
          </a:prstGeom>
        </p:spPr>
        <p:txBody>
          <a:bodyPr wrap="none">
            <a:spAutoFit/>
          </a:bodyPr>
          <a:lstStyle/>
          <a:p>
            <a:pPr algn="ctr">
              <a:lnSpc>
                <a:spcPct val="150000"/>
              </a:lnSpc>
            </a:pPr>
            <a:r>
              <a:rPr lang="en-GB" sz="6000" dirty="0" smtClean="0">
                <a:solidFill>
                  <a:schemeClr val="bg1"/>
                </a:solidFill>
                <a:latin typeface="NTPreCursivefk" panose="03000400000000000000" pitchFamily="66" charset="0"/>
              </a:rPr>
              <a:t>Games to try at home…</a:t>
            </a:r>
            <a:endParaRPr lang="en-GB" sz="6000" dirty="0">
              <a:solidFill>
                <a:schemeClr val="bg1"/>
              </a:solidFill>
              <a:latin typeface="NTPreCursivefk" panose="03000400000000000000" pitchFamily="66" charset="0"/>
            </a:endParaRPr>
          </a:p>
        </p:txBody>
      </p:sp>
      <p:pic>
        <p:nvPicPr>
          <p:cNvPr id="3" name="Picture 2"/>
          <p:cNvPicPr>
            <a:picLocks noChangeAspect="1"/>
          </p:cNvPicPr>
          <p:nvPr/>
        </p:nvPicPr>
        <p:blipFill>
          <a:blip r:embed="rId2"/>
          <a:stretch>
            <a:fillRect/>
          </a:stretch>
        </p:blipFill>
        <p:spPr>
          <a:xfrm>
            <a:off x="1219063" y="2528342"/>
            <a:ext cx="10158685" cy="3964659"/>
          </a:xfrm>
          <a:prstGeom prst="rect">
            <a:avLst/>
          </a:prstGeom>
        </p:spPr>
      </p:pic>
    </p:spTree>
    <p:extLst>
      <p:ext uri="{BB962C8B-B14F-4D97-AF65-F5344CB8AC3E}">
        <p14:creationId xmlns:p14="http://schemas.microsoft.com/office/powerpoint/2010/main" val="2091124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56009" y="460410"/>
            <a:ext cx="6707285" cy="1477328"/>
          </a:xfrm>
          <a:prstGeom prst="rect">
            <a:avLst/>
          </a:prstGeom>
        </p:spPr>
        <p:txBody>
          <a:bodyPr wrap="none">
            <a:spAutoFit/>
          </a:bodyPr>
          <a:lstStyle/>
          <a:p>
            <a:pPr algn="ctr">
              <a:lnSpc>
                <a:spcPct val="150000"/>
              </a:lnSpc>
            </a:pPr>
            <a:r>
              <a:rPr lang="en-GB" sz="6000" dirty="0" smtClean="0">
                <a:solidFill>
                  <a:schemeClr val="bg1"/>
                </a:solidFill>
                <a:latin typeface="NTPreCursivefk" panose="03000400000000000000" pitchFamily="66" charset="0"/>
              </a:rPr>
              <a:t>Games to try at home…</a:t>
            </a:r>
            <a:endParaRPr lang="en-GB" sz="6000" dirty="0">
              <a:solidFill>
                <a:schemeClr val="bg1"/>
              </a:solidFill>
              <a:latin typeface="NTPreCursivefk" panose="03000400000000000000" pitchFamily="66" charset="0"/>
            </a:endParaRPr>
          </a:p>
        </p:txBody>
      </p:sp>
      <p:pic>
        <p:nvPicPr>
          <p:cNvPr id="2" name="Picture 1"/>
          <p:cNvPicPr>
            <a:picLocks noChangeAspect="1"/>
          </p:cNvPicPr>
          <p:nvPr/>
        </p:nvPicPr>
        <p:blipFill>
          <a:blip r:embed="rId2"/>
          <a:stretch>
            <a:fillRect/>
          </a:stretch>
        </p:blipFill>
        <p:spPr>
          <a:xfrm>
            <a:off x="2979624" y="2151221"/>
            <a:ext cx="7840300" cy="3501493"/>
          </a:xfrm>
          <a:prstGeom prst="rect">
            <a:avLst/>
          </a:prstGeom>
        </p:spPr>
      </p:pic>
      <p:pic>
        <p:nvPicPr>
          <p:cNvPr id="3" name="Picture 2"/>
          <p:cNvPicPr>
            <a:picLocks noChangeAspect="1"/>
          </p:cNvPicPr>
          <p:nvPr/>
        </p:nvPicPr>
        <p:blipFill>
          <a:blip r:embed="rId3"/>
          <a:stretch>
            <a:fillRect/>
          </a:stretch>
        </p:blipFill>
        <p:spPr>
          <a:xfrm>
            <a:off x="679268" y="4852377"/>
            <a:ext cx="2979624" cy="2410571"/>
          </a:xfrm>
          <a:prstGeom prst="rect">
            <a:avLst/>
          </a:prstGeom>
        </p:spPr>
      </p:pic>
    </p:spTree>
    <p:extLst>
      <p:ext uri="{BB962C8B-B14F-4D97-AF65-F5344CB8AC3E}">
        <p14:creationId xmlns:p14="http://schemas.microsoft.com/office/powerpoint/2010/main" val="2592776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19637" y="771519"/>
            <a:ext cx="3517310" cy="1107996"/>
          </a:xfrm>
          <a:prstGeom prst="rect">
            <a:avLst/>
          </a:prstGeom>
        </p:spPr>
        <p:txBody>
          <a:bodyPr wrap="none">
            <a:spAutoFit/>
          </a:bodyPr>
          <a:lstStyle/>
          <a:p>
            <a:pPr algn="ctr">
              <a:lnSpc>
                <a:spcPct val="150000"/>
              </a:lnSpc>
            </a:pPr>
            <a:r>
              <a:rPr lang="fr-FR" sz="4800" dirty="0" err="1" smtClean="0">
                <a:solidFill>
                  <a:schemeClr val="bg1"/>
                </a:solidFill>
                <a:latin typeface="NTPreCursivefk" panose="03000400000000000000" pitchFamily="66" charset="0"/>
              </a:rPr>
              <a:t>Useful</a:t>
            </a:r>
            <a:r>
              <a:rPr lang="fr-FR" sz="4800" dirty="0" smtClean="0">
                <a:solidFill>
                  <a:schemeClr val="bg1"/>
                </a:solidFill>
                <a:latin typeface="NTPreCursivefk" panose="03000400000000000000" pitchFamily="66" charset="0"/>
              </a:rPr>
              <a:t> </a:t>
            </a:r>
            <a:r>
              <a:rPr lang="fr-FR" sz="4800" dirty="0" err="1" smtClean="0">
                <a:solidFill>
                  <a:schemeClr val="bg1"/>
                </a:solidFill>
                <a:latin typeface="NTPreCursivefk" panose="03000400000000000000" pitchFamily="66" charset="0"/>
              </a:rPr>
              <a:t>Websites</a:t>
            </a:r>
            <a:endParaRPr lang="en-GB" sz="4800" dirty="0">
              <a:solidFill>
                <a:schemeClr val="bg1"/>
              </a:solidFill>
              <a:latin typeface="NTPreCursivefk" panose="03000400000000000000" pitchFamily="66" charset="0"/>
            </a:endParaRPr>
          </a:p>
        </p:txBody>
      </p:sp>
      <p:sp>
        <p:nvSpPr>
          <p:cNvPr id="9" name="Rectangle 8"/>
          <p:cNvSpPr/>
          <p:nvPr/>
        </p:nvSpPr>
        <p:spPr>
          <a:xfrm>
            <a:off x="1737359" y="2865322"/>
            <a:ext cx="9309463" cy="2677656"/>
          </a:xfrm>
          <a:prstGeom prst="rect">
            <a:avLst/>
          </a:prstGeom>
        </p:spPr>
        <p:txBody>
          <a:bodyPr wrap="square">
            <a:spAutoFit/>
          </a:bodyPr>
          <a:lstStyle/>
          <a:p>
            <a:pPr marL="285750" indent="-285750">
              <a:buFont typeface="Arial" panose="020B0604020202020204" pitchFamily="34" charset="0"/>
              <a:buChar char="•"/>
            </a:pPr>
            <a:r>
              <a:rPr lang="en-GB" sz="2800" dirty="0" smtClean="0">
                <a:latin typeface="NTPreCursivefk" panose="03000400000000000000" pitchFamily="66" charset="0"/>
                <a:hlinkClick r:id="rId2"/>
              </a:rPr>
              <a:t>https</a:t>
            </a:r>
            <a:r>
              <a:rPr lang="en-GB" sz="2800" dirty="0">
                <a:latin typeface="NTPreCursivefk" panose="03000400000000000000" pitchFamily="66" charset="0"/>
                <a:hlinkClick r:id="rId2"/>
              </a:rPr>
              <a:t>://</a:t>
            </a:r>
            <a:r>
              <a:rPr lang="en-GB" sz="2800" dirty="0" smtClean="0">
                <a:latin typeface="NTPreCursivefk" panose="03000400000000000000" pitchFamily="66" charset="0"/>
                <a:hlinkClick r:id="rId2"/>
              </a:rPr>
              <a:t>www.topmarks.co.uk/maths-games/hit-the-button</a:t>
            </a:r>
            <a:endParaRPr lang="en-GB" sz="2800" dirty="0" smtClean="0">
              <a:latin typeface="NTPreCursivefk" panose="03000400000000000000" pitchFamily="66" charset="0"/>
            </a:endParaRPr>
          </a:p>
          <a:p>
            <a:pPr marL="285750" indent="-285750">
              <a:buFont typeface="Arial" panose="020B0604020202020204" pitchFamily="34" charset="0"/>
              <a:buChar char="•"/>
            </a:pPr>
            <a:r>
              <a:rPr lang="en-GB" sz="2800" dirty="0">
                <a:latin typeface="NTPreCursivefk" panose="03000400000000000000" pitchFamily="66" charset="0"/>
                <a:hlinkClick r:id="rId3"/>
              </a:rPr>
              <a:t>https://</a:t>
            </a:r>
            <a:r>
              <a:rPr lang="en-GB" sz="2800" dirty="0" smtClean="0">
                <a:latin typeface="NTPreCursivefk" panose="03000400000000000000" pitchFamily="66" charset="0"/>
                <a:hlinkClick r:id="rId3"/>
              </a:rPr>
              <a:t>play.ttrockstars.com/auth/school/student/30021/password</a:t>
            </a:r>
            <a:endParaRPr lang="en-GB" sz="2800" dirty="0" smtClean="0">
              <a:latin typeface="NTPreCursivefk" panose="03000400000000000000" pitchFamily="66" charset="0"/>
            </a:endParaRPr>
          </a:p>
          <a:p>
            <a:pPr marL="285750" indent="-285750">
              <a:buFont typeface="Arial" panose="020B0604020202020204" pitchFamily="34" charset="0"/>
              <a:buChar char="•"/>
            </a:pPr>
            <a:r>
              <a:rPr lang="en-GB" sz="2800" dirty="0">
                <a:latin typeface="NTPreCursivefk" panose="03000400000000000000" pitchFamily="66" charset="0"/>
                <a:hlinkClick r:id="rId4"/>
              </a:rPr>
              <a:t>https://</a:t>
            </a:r>
            <a:r>
              <a:rPr lang="en-GB" sz="2800" dirty="0" smtClean="0">
                <a:latin typeface="NTPreCursivefk" panose="03000400000000000000" pitchFamily="66" charset="0"/>
                <a:hlinkClick r:id="rId4"/>
              </a:rPr>
              <a:t>www.timestables.co.uk/times-tables-memory.html</a:t>
            </a:r>
            <a:endParaRPr lang="en-GB" sz="2800" dirty="0" smtClean="0">
              <a:latin typeface="NTPreCursivefk" panose="03000400000000000000" pitchFamily="66" charset="0"/>
            </a:endParaRPr>
          </a:p>
          <a:p>
            <a:pPr marL="285750" indent="-285750">
              <a:buFont typeface="Arial" panose="020B0604020202020204" pitchFamily="34" charset="0"/>
              <a:buChar char="•"/>
            </a:pPr>
            <a:r>
              <a:rPr lang="en-GB" sz="2800" dirty="0">
                <a:latin typeface="NTPreCursivefk" panose="03000400000000000000" pitchFamily="66" charset="0"/>
                <a:hlinkClick r:id="rId5"/>
              </a:rPr>
              <a:t>https://</a:t>
            </a:r>
            <a:r>
              <a:rPr lang="en-GB" sz="2800" dirty="0" smtClean="0">
                <a:latin typeface="NTPreCursivefk" panose="03000400000000000000" pitchFamily="66" charset="0"/>
                <a:hlinkClick r:id="rId5"/>
              </a:rPr>
              <a:t>mathsframe.co.uk/en/resources/resource/477/Multiplication-Tables-Check</a:t>
            </a:r>
            <a:r>
              <a:rPr lang="en-GB" sz="2800" dirty="0" smtClean="0">
                <a:latin typeface="NTPreCursivefk" panose="03000400000000000000" pitchFamily="66" charset="0"/>
              </a:rPr>
              <a:t> </a:t>
            </a:r>
          </a:p>
          <a:p>
            <a:pPr marL="285750" indent="-285750">
              <a:buFont typeface="Arial" panose="020B0604020202020204" pitchFamily="34" charset="0"/>
              <a:buChar char="•"/>
            </a:pPr>
            <a:endParaRPr lang="en-GB" sz="2800" dirty="0">
              <a:latin typeface="NTPreCursivefk" panose="03000400000000000000" pitchFamily="66" charset="0"/>
            </a:endParaRPr>
          </a:p>
        </p:txBody>
      </p:sp>
      <p:pic>
        <p:nvPicPr>
          <p:cNvPr id="2050" name="Picture 2" descr="https://pakwired.com/wp-content/uploads/2017/08/43-of-the-Most-Useful-Websites-in-201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6923"/>
          <a:stretch/>
        </p:blipFill>
        <p:spPr bwMode="auto">
          <a:xfrm>
            <a:off x="5058985" y="5100667"/>
            <a:ext cx="2080545" cy="132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133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11200" y="268822"/>
            <a:ext cx="7947497" cy="1107996"/>
          </a:xfrm>
          <a:prstGeom prst="rect">
            <a:avLst/>
          </a:prstGeom>
        </p:spPr>
        <p:txBody>
          <a:bodyPr wrap="square">
            <a:spAutoFit/>
          </a:bodyPr>
          <a:lstStyle/>
          <a:p>
            <a:pPr algn="ctr">
              <a:lnSpc>
                <a:spcPct val="150000"/>
              </a:lnSpc>
            </a:pPr>
            <a:r>
              <a:rPr lang="fr-FR" sz="4400" dirty="0">
                <a:solidFill>
                  <a:schemeClr val="bg1"/>
                </a:solidFill>
                <a:latin typeface="NTPreCursivefk" panose="03000400000000000000" pitchFamily="66" charset="0"/>
              </a:rPr>
              <a:t>Information for parents</a:t>
            </a:r>
            <a:r>
              <a:rPr lang="fr-FR" sz="4400" dirty="0" smtClean="0">
                <a:solidFill>
                  <a:schemeClr val="bg1"/>
                </a:solidFill>
                <a:latin typeface="NTPreCursivefk" panose="03000400000000000000" pitchFamily="66" charset="0"/>
              </a:rPr>
              <a:t>:</a:t>
            </a:r>
            <a:endParaRPr lang="en-GB" sz="4400" dirty="0">
              <a:solidFill>
                <a:schemeClr val="bg1"/>
              </a:solidFill>
              <a:latin typeface="NTPreCursivefk" panose="03000400000000000000" pitchFamily="66" charset="0"/>
            </a:endParaRPr>
          </a:p>
        </p:txBody>
      </p:sp>
      <p:sp>
        <p:nvSpPr>
          <p:cNvPr id="4" name="Rectangle 3"/>
          <p:cNvSpPr/>
          <p:nvPr/>
        </p:nvSpPr>
        <p:spPr>
          <a:xfrm>
            <a:off x="6365965" y="4692470"/>
            <a:ext cx="3570514" cy="1384995"/>
          </a:xfrm>
          <a:prstGeom prst="rect">
            <a:avLst/>
          </a:prstGeom>
        </p:spPr>
        <p:txBody>
          <a:bodyPr wrap="square">
            <a:spAutoFit/>
          </a:bodyPr>
          <a:lstStyle/>
          <a:p>
            <a:r>
              <a:rPr lang="en-GB" sz="1400" dirty="0">
                <a:hlinkClick r:id="rId2"/>
              </a:rPr>
              <a:t>https://</a:t>
            </a:r>
            <a:r>
              <a:rPr lang="en-GB" sz="1400" dirty="0" smtClean="0">
                <a:hlinkClick r:id="rId2"/>
              </a:rPr>
              <a:t>assets.publishing.service.gov.uk/government/uploads/system/uploads/attachment_data/file/971837/2021_Information_for_parents_Multiplication_tables_check_WEBHO.pdf</a:t>
            </a:r>
            <a:endParaRPr lang="en-GB" sz="1400" dirty="0" smtClean="0"/>
          </a:p>
          <a:p>
            <a:endParaRPr lang="en-GB" sz="1400" dirty="0"/>
          </a:p>
        </p:txBody>
      </p:sp>
      <p:sp>
        <p:nvSpPr>
          <p:cNvPr id="5" name="Rectangle 4"/>
          <p:cNvSpPr/>
          <p:nvPr/>
        </p:nvSpPr>
        <p:spPr>
          <a:xfrm>
            <a:off x="3370027" y="1259199"/>
            <a:ext cx="5695790" cy="938719"/>
          </a:xfrm>
          <a:prstGeom prst="rect">
            <a:avLst/>
          </a:prstGeom>
        </p:spPr>
        <p:txBody>
          <a:bodyPr wrap="none">
            <a:spAutoFit/>
          </a:bodyPr>
          <a:lstStyle/>
          <a:p>
            <a:pPr algn="ctr">
              <a:lnSpc>
                <a:spcPct val="150000"/>
              </a:lnSpc>
            </a:pPr>
            <a:r>
              <a:rPr lang="fr-FR" sz="4000" dirty="0">
                <a:solidFill>
                  <a:schemeClr val="bg1"/>
                </a:solidFill>
                <a:latin typeface="NTPreCursivefk" panose="03000400000000000000" pitchFamily="66" charset="0"/>
              </a:rPr>
              <a:t>2021 multiplication tables check</a:t>
            </a:r>
            <a:endParaRPr lang="en-GB" sz="4000" dirty="0">
              <a:solidFill>
                <a:schemeClr val="bg1"/>
              </a:solidFill>
              <a:latin typeface="NTPreCursivefk" panose="03000400000000000000" pitchFamily="66" charset="0"/>
            </a:endParaRPr>
          </a:p>
        </p:txBody>
      </p:sp>
      <p:pic>
        <p:nvPicPr>
          <p:cNvPr id="7" name="Picture 6"/>
          <p:cNvPicPr>
            <a:picLocks noChangeAspect="1"/>
          </p:cNvPicPr>
          <p:nvPr/>
        </p:nvPicPr>
        <p:blipFill>
          <a:blip r:embed="rId3"/>
          <a:stretch>
            <a:fillRect/>
          </a:stretch>
        </p:blipFill>
        <p:spPr>
          <a:xfrm>
            <a:off x="3132503" y="2496489"/>
            <a:ext cx="2945382" cy="4153601"/>
          </a:xfrm>
          <a:prstGeom prst="rect">
            <a:avLst/>
          </a:prstGeom>
        </p:spPr>
      </p:pic>
      <p:sp>
        <p:nvSpPr>
          <p:cNvPr id="8" name="Rectangle 7"/>
          <p:cNvSpPr/>
          <p:nvPr/>
        </p:nvSpPr>
        <p:spPr>
          <a:xfrm>
            <a:off x="6479177" y="3188295"/>
            <a:ext cx="3065417" cy="1384995"/>
          </a:xfrm>
          <a:prstGeom prst="rect">
            <a:avLst/>
          </a:prstGeom>
        </p:spPr>
        <p:txBody>
          <a:bodyPr wrap="square">
            <a:spAutoFit/>
          </a:bodyPr>
          <a:lstStyle/>
          <a:p>
            <a:pPr algn="ctr"/>
            <a:r>
              <a:rPr lang="en-GB" sz="2800" dirty="0" smtClean="0">
                <a:latin typeface="NTPreCursivefk" panose="03000400000000000000" pitchFamily="66" charset="0"/>
              </a:rPr>
              <a:t>For further information, please click on the link below. </a:t>
            </a:r>
            <a:endParaRPr lang="en-GB" sz="2800" dirty="0"/>
          </a:p>
        </p:txBody>
      </p:sp>
    </p:spTree>
    <p:extLst>
      <p:ext uri="{BB962C8B-B14F-4D97-AF65-F5344CB8AC3E}">
        <p14:creationId xmlns:p14="http://schemas.microsoft.com/office/powerpoint/2010/main" val="3006954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86020" y="460410"/>
            <a:ext cx="2847254" cy="1361911"/>
          </a:xfrm>
          <a:prstGeom prst="rect">
            <a:avLst/>
          </a:prstGeom>
        </p:spPr>
        <p:txBody>
          <a:bodyPr wrap="none">
            <a:spAutoFit/>
          </a:bodyPr>
          <a:lstStyle/>
          <a:p>
            <a:pPr algn="ctr">
              <a:lnSpc>
                <a:spcPct val="150000"/>
              </a:lnSpc>
            </a:pPr>
            <a:r>
              <a:rPr lang="en-GB" sz="6000" dirty="0" smtClean="0">
                <a:solidFill>
                  <a:schemeClr val="bg1"/>
                </a:solidFill>
                <a:latin typeface="NTPreCursivefk" panose="03000400000000000000" pitchFamily="66" charset="0"/>
              </a:rPr>
              <a:t>Questions?</a:t>
            </a:r>
            <a:endParaRPr lang="en-GB" sz="6000" dirty="0">
              <a:solidFill>
                <a:schemeClr val="bg1"/>
              </a:solidFill>
              <a:latin typeface="NTPreCursivefk" panose="03000400000000000000" pitchFamily="66" charset="0"/>
            </a:endParaRPr>
          </a:p>
        </p:txBody>
      </p:sp>
      <p:pic>
        <p:nvPicPr>
          <p:cNvPr id="2" name="Picture 1"/>
          <p:cNvPicPr>
            <a:picLocks noChangeAspect="1"/>
          </p:cNvPicPr>
          <p:nvPr/>
        </p:nvPicPr>
        <p:blipFill>
          <a:blip r:embed="rId2"/>
          <a:stretch>
            <a:fillRect/>
          </a:stretch>
        </p:blipFill>
        <p:spPr>
          <a:xfrm>
            <a:off x="2218957" y="3082988"/>
            <a:ext cx="4181828" cy="2690795"/>
          </a:xfrm>
          <a:prstGeom prst="rect">
            <a:avLst/>
          </a:prstGeom>
        </p:spPr>
      </p:pic>
      <p:sp>
        <p:nvSpPr>
          <p:cNvPr id="4" name="Rectangle 3"/>
          <p:cNvSpPr/>
          <p:nvPr/>
        </p:nvSpPr>
        <p:spPr>
          <a:xfrm>
            <a:off x="6714309" y="3832729"/>
            <a:ext cx="2612572" cy="1384995"/>
          </a:xfrm>
          <a:prstGeom prst="rect">
            <a:avLst/>
          </a:prstGeom>
        </p:spPr>
        <p:txBody>
          <a:bodyPr wrap="square">
            <a:spAutoFit/>
          </a:bodyPr>
          <a:lstStyle/>
          <a:p>
            <a:pPr algn="ctr"/>
            <a:r>
              <a:rPr lang="en-GB" sz="2800" dirty="0" smtClean="0">
                <a:latin typeface="NTPreCursivefk" panose="03000400000000000000" pitchFamily="66" charset="0"/>
              </a:rPr>
              <a:t>If you have any questions, please contact school. </a:t>
            </a:r>
            <a:endParaRPr lang="en-GB" sz="2800" dirty="0"/>
          </a:p>
        </p:txBody>
      </p:sp>
    </p:spTree>
    <p:extLst>
      <p:ext uri="{BB962C8B-B14F-4D97-AF65-F5344CB8AC3E}">
        <p14:creationId xmlns:p14="http://schemas.microsoft.com/office/powerpoint/2010/main" val="193491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9594"/>
            <a:ext cx="12192000" cy="6890657"/>
            <a:chOff x="0" y="-32657"/>
            <a:chExt cx="12192000" cy="6890657"/>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39541"/>
            <a:stretch/>
          </p:blipFill>
          <p:spPr bwMode="auto">
            <a:xfrm>
              <a:off x="0" y="-32657"/>
              <a:ext cx="12192000" cy="68906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2657"/>
              <a:ext cx="9960429" cy="31677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p:cNvSpPr/>
            <p:nvPr/>
          </p:nvSpPr>
          <p:spPr>
            <a:xfrm>
              <a:off x="2797629" y="2296886"/>
              <a:ext cx="5203371" cy="260168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0" y="1094014"/>
              <a:ext cx="2373085" cy="260168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9" name="Rectangle 8"/>
          <p:cNvSpPr/>
          <p:nvPr/>
        </p:nvSpPr>
        <p:spPr>
          <a:xfrm>
            <a:off x="1423851" y="242477"/>
            <a:ext cx="8281852" cy="4108817"/>
          </a:xfrm>
          <a:prstGeom prst="rect">
            <a:avLst/>
          </a:prstGeom>
        </p:spPr>
        <p:txBody>
          <a:bodyPr wrap="square">
            <a:spAutoFit/>
          </a:bodyPr>
          <a:lstStyle/>
          <a:p>
            <a:pPr algn="ctr">
              <a:lnSpc>
                <a:spcPct val="150000"/>
              </a:lnSpc>
            </a:pPr>
            <a:r>
              <a:rPr lang="en-GB" sz="5400" dirty="0" smtClean="0">
                <a:solidFill>
                  <a:srgbClr val="7030A0"/>
                </a:solidFill>
                <a:latin typeface="NTPreCursivefk" panose="03000400000000000000" pitchFamily="66" charset="0"/>
              </a:rPr>
              <a:t>Content</a:t>
            </a:r>
          </a:p>
          <a:p>
            <a:pPr>
              <a:lnSpc>
                <a:spcPct val="150000"/>
              </a:lnSpc>
            </a:pPr>
            <a:r>
              <a:rPr lang="en-GB" sz="4000" dirty="0" smtClean="0">
                <a:solidFill>
                  <a:srgbClr val="FF0000"/>
                </a:solidFill>
                <a:latin typeface="NTPreCursivefk" panose="03000400000000000000" pitchFamily="66" charset="0"/>
              </a:rPr>
              <a:t>• Curriculum expectations </a:t>
            </a:r>
          </a:p>
          <a:p>
            <a:pPr>
              <a:lnSpc>
                <a:spcPct val="150000"/>
              </a:lnSpc>
            </a:pPr>
            <a:r>
              <a:rPr lang="en-GB" sz="4000" dirty="0" smtClean="0">
                <a:solidFill>
                  <a:srgbClr val="FF0000"/>
                </a:solidFill>
                <a:latin typeface="NTPreCursivefk" panose="03000400000000000000" pitchFamily="66" charset="0"/>
              </a:rPr>
              <a:t>• The check- format and style</a:t>
            </a:r>
          </a:p>
          <a:p>
            <a:pPr>
              <a:lnSpc>
                <a:spcPct val="150000"/>
              </a:lnSpc>
            </a:pPr>
            <a:r>
              <a:rPr lang="en-GB" sz="4000" dirty="0" smtClean="0">
                <a:solidFill>
                  <a:srgbClr val="FF0000"/>
                </a:solidFill>
                <a:latin typeface="NTPreCursivefk" panose="03000400000000000000" pitchFamily="66" charset="0"/>
              </a:rPr>
              <a:t>• Ways to support at home.</a:t>
            </a:r>
            <a:endParaRPr lang="en-GB" sz="4000" dirty="0">
              <a:solidFill>
                <a:srgbClr val="FF0000"/>
              </a:solidFill>
              <a:latin typeface="NTPreCursivefk" panose="03000400000000000000" pitchFamily="66" charset="0"/>
            </a:endParaRPr>
          </a:p>
        </p:txBody>
      </p:sp>
    </p:spTree>
    <p:extLst>
      <p:ext uri="{BB962C8B-B14F-4D97-AF65-F5344CB8AC3E}">
        <p14:creationId xmlns:p14="http://schemas.microsoft.com/office/powerpoint/2010/main" val="2825255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98655" y="606849"/>
            <a:ext cx="5242141" cy="1107996"/>
          </a:xfrm>
          <a:prstGeom prst="rect">
            <a:avLst/>
          </a:prstGeom>
        </p:spPr>
        <p:txBody>
          <a:bodyPr wrap="none">
            <a:spAutoFit/>
          </a:bodyPr>
          <a:lstStyle/>
          <a:p>
            <a:pPr algn="ctr">
              <a:lnSpc>
                <a:spcPct val="150000"/>
              </a:lnSpc>
            </a:pPr>
            <a:r>
              <a:rPr lang="en-GB" sz="4800" dirty="0" smtClean="0">
                <a:solidFill>
                  <a:schemeClr val="bg1"/>
                </a:solidFill>
                <a:latin typeface="NTPreCursivefk" panose="03000400000000000000" pitchFamily="66" charset="0"/>
              </a:rPr>
              <a:t>Curriculum Expectations</a:t>
            </a:r>
            <a:endParaRPr lang="en-GB" sz="4800" dirty="0">
              <a:solidFill>
                <a:schemeClr val="bg1"/>
              </a:solidFill>
              <a:latin typeface="NTPreCursivefk" panose="03000400000000000000" pitchFamily="66" charset="0"/>
            </a:endParaRPr>
          </a:p>
        </p:txBody>
      </p:sp>
      <p:pic>
        <p:nvPicPr>
          <p:cNvPr id="3" name="Picture 2"/>
          <p:cNvPicPr>
            <a:picLocks noChangeAspect="1"/>
          </p:cNvPicPr>
          <p:nvPr/>
        </p:nvPicPr>
        <p:blipFill>
          <a:blip r:embed="rId2"/>
          <a:stretch>
            <a:fillRect/>
          </a:stretch>
        </p:blipFill>
        <p:spPr>
          <a:xfrm>
            <a:off x="955418" y="1803497"/>
            <a:ext cx="10128613" cy="4032812"/>
          </a:xfrm>
          <a:prstGeom prst="rect">
            <a:avLst/>
          </a:prstGeom>
        </p:spPr>
      </p:pic>
      <p:sp>
        <p:nvSpPr>
          <p:cNvPr id="6" name="Rectangle 5"/>
          <p:cNvSpPr/>
          <p:nvPr/>
        </p:nvSpPr>
        <p:spPr>
          <a:xfrm>
            <a:off x="2860693" y="5924961"/>
            <a:ext cx="6866708" cy="830997"/>
          </a:xfrm>
          <a:prstGeom prst="rect">
            <a:avLst/>
          </a:prstGeom>
        </p:spPr>
        <p:txBody>
          <a:bodyPr wrap="square">
            <a:spAutoFit/>
          </a:bodyPr>
          <a:lstStyle/>
          <a:p>
            <a:pPr algn="ctr"/>
            <a:r>
              <a:rPr lang="en-GB" sz="2400" dirty="0">
                <a:solidFill>
                  <a:schemeClr val="accent6">
                    <a:lumMod val="50000"/>
                  </a:schemeClr>
                </a:solidFill>
                <a:latin typeface="NTPreCursivefk" panose="03000400000000000000" pitchFamily="66" charset="0"/>
              </a:rPr>
              <a:t>Primary-school children are expected to know all their times tables up to 12x12 by the end of Year 4. </a:t>
            </a:r>
          </a:p>
        </p:txBody>
      </p:sp>
      <p:pic>
        <p:nvPicPr>
          <p:cNvPr id="7" name="Picture 2" descr="Multip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1300" y="5417116"/>
            <a:ext cx="1790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994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93668" y="3044539"/>
            <a:ext cx="7200755" cy="3046988"/>
          </a:xfrm>
          <a:prstGeom prst="rect">
            <a:avLst/>
          </a:prstGeom>
        </p:spPr>
        <p:txBody>
          <a:bodyPr wrap="square">
            <a:spAutoFit/>
          </a:bodyPr>
          <a:lstStyle/>
          <a:p>
            <a:pPr lvl="0" algn="ctr" defTabSz="914400" eaLnBrk="0" fontAlgn="base" hangingPunct="0">
              <a:spcBef>
                <a:spcPct val="0"/>
              </a:spcBef>
              <a:spcAft>
                <a:spcPct val="0"/>
              </a:spcAft>
            </a:pPr>
            <a:r>
              <a:rPr lang="en-US" altLang="en-US" sz="3200" dirty="0">
                <a:solidFill>
                  <a:srgbClr val="0B0C0C"/>
                </a:solidFill>
                <a:latin typeface="NTPreCursivefk" panose="03000400000000000000" pitchFamily="66" charset="0"/>
              </a:rPr>
              <a:t>The purpose of the MTC is to determine whether pupils can recall their times tables fluently, which is essential for future success in mathematics. It will help schools to identify pupils who have not yet mastered their times tables, so that additional support can be provided.</a:t>
            </a:r>
            <a:endParaRPr lang="en-US" altLang="en-US" sz="3200" dirty="0">
              <a:latin typeface="NTPreCursivefk" panose="03000400000000000000" pitchFamily="66" charset="0"/>
            </a:endParaRPr>
          </a:p>
        </p:txBody>
      </p:sp>
      <p:sp>
        <p:nvSpPr>
          <p:cNvPr id="7" name="Rectangle 6"/>
          <p:cNvSpPr/>
          <p:nvPr/>
        </p:nvSpPr>
        <p:spPr>
          <a:xfrm>
            <a:off x="1960923" y="621587"/>
            <a:ext cx="8338782" cy="1446550"/>
          </a:xfrm>
          <a:prstGeom prst="rect">
            <a:avLst/>
          </a:prstGeom>
        </p:spPr>
        <p:txBody>
          <a:bodyPr wrap="square">
            <a:spAutoFit/>
          </a:bodyPr>
          <a:lstStyle/>
          <a:p>
            <a:pPr algn="ctr"/>
            <a:r>
              <a:rPr lang="en-GB" sz="4400" dirty="0" smtClean="0">
                <a:solidFill>
                  <a:schemeClr val="bg1"/>
                </a:solidFill>
                <a:latin typeface="NTPreCursivefk" panose="03000400000000000000" pitchFamily="66" charset="0"/>
              </a:rPr>
              <a:t>What is the purpose of</a:t>
            </a:r>
          </a:p>
          <a:p>
            <a:pPr algn="ctr"/>
            <a:r>
              <a:rPr lang="en-GB" sz="4400" dirty="0">
                <a:solidFill>
                  <a:schemeClr val="bg1"/>
                </a:solidFill>
                <a:latin typeface="NTPreCursivefk" panose="03000400000000000000" pitchFamily="66" charset="0"/>
              </a:rPr>
              <a:t>t</a:t>
            </a:r>
            <a:r>
              <a:rPr lang="en-GB" sz="4400" dirty="0" smtClean="0">
                <a:solidFill>
                  <a:schemeClr val="bg1"/>
                </a:solidFill>
                <a:latin typeface="NTPreCursivefk" panose="03000400000000000000" pitchFamily="66" charset="0"/>
              </a:rPr>
              <a:t>he multiplication tables check?</a:t>
            </a:r>
            <a:endParaRPr lang="en-GB" sz="4400" dirty="0">
              <a:solidFill>
                <a:schemeClr val="bg1"/>
              </a:solidFill>
              <a:latin typeface="NTPreCursivefk" panose="03000400000000000000" pitchFamily="66" charset="0"/>
            </a:endParaRPr>
          </a:p>
        </p:txBody>
      </p:sp>
      <p:sp>
        <p:nvSpPr>
          <p:cNvPr id="8" name="AutoShape 2" descr="Image result for multiplication tables che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a:blip r:embed="rId2"/>
          <a:stretch>
            <a:fillRect/>
          </a:stretch>
        </p:blipFill>
        <p:spPr>
          <a:xfrm>
            <a:off x="1366066" y="3119165"/>
            <a:ext cx="2038985" cy="2972362"/>
          </a:xfrm>
          <a:prstGeom prst="rect">
            <a:avLst/>
          </a:prstGeom>
        </p:spPr>
      </p:pic>
    </p:spTree>
    <p:extLst>
      <p:ext uri="{BB962C8B-B14F-4D97-AF65-F5344CB8AC3E}">
        <p14:creationId xmlns:p14="http://schemas.microsoft.com/office/powerpoint/2010/main" val="380534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7223" y="2849841"/>
            <a:ext cx="6765326" cy="2677656"/>
          </a:xfrm>
          <a:prstGeom prst="rect">
            <a:avLst/>
          </a:prstGeom>
        </p:spPr>
        <p:txBody>
          <a:bodyPr wrap="square">
            <a:spAutoFit/>
          </a:bodyPr>
          <a:lstStyle/>
          <a:p>
            <a:pPr algn="ctr"/>
            <a:r>
              <a:rPr lang="en-GB" sz="2800" dirty="0">
                <a:solidFill>
                  <a:srgbClr val="000000"/>
                </a:solidFill>
                <a:latin typeface="NTPreCursivefk" panose="03000400000000000000" pitchFamily="66" charset="0"/>
              </a:rPr>
              <a:t>The MTC is an on-screen check consisting of 25 times tables questions. Your child will answer 3 practice questions before moving on to the official check, and will then have 6 seconds to answer each question. On average, the check should take no longer than 5 minutes to complete</a:t>
            </a:r>
            <a:r>
              <a:rPr lang="en-GB" sz="2800" dirty="0" smtClean="0">
                <a:solidFill>
                  <a:srgbClr val="000000"/>
                </a:solidFill>
                <a:latin typeface="NTPreCursivefk" panose="03000400000000000000" pitchFamily="66" charset="0"/>
              </a:rPr>
              <a:t>.</a:t>
            </a:r>
            <a:endParaRPr lang="en-GB" sz="2800" dirty="0">
              <a:solidFill>
                <a:srgbClr val="000000"/>
              </a:solidFill>
              <a:latin typeface="NTPreCursivefk" panose="03000400000000000000" pitchFamily="66" charset="0"/>
            </a:endParaRPr>
          </a:p>
        </p:txBody>
      </p:sp>
      <p:sp>
        <p:nvSpPr>
          <p:cNvPr id="7" name="Rectangle 6"/>
          <p:cNvSpPr/>
          <p:nvPr/>
        </p:nvSpPr>
        <p:spPr>
          <a:xfrm>
            <a:off x="1960923" y="935096"/>
            <a:ext cx="8338782" cy="769441"/>
          </a:xfrm>
          <a:prstGeom prst="rect">
            <a:avLst/>
          </a:prstGeom>
        </p:spPr>
        <p:txBody>
          <a:bodyPr wrap="square">
            <a:spAutoFit/>
          </a:bodyPr>
          <a:lstStyle/>
          <a:p>
            <a:pPr algn="ctr"/>
            <a:r>
              <a:rPr lang="en-GB" sz="4400" dirty="0" smtClean="0">
                <a:solidFill>
                  <a:schemeClr val="bg1"/>
                </a:solidFill>
                <a:latin typeface="NTPreCursivefk" panose="03000400000000000000" pitchFamily="66" charset="0"/>
              </a:rPr>
              <a:t>How will children be assessed?</a:t>
            </a:r>
            <a:endParaRPr lang="en-GB" sz="4400" dirty="0">
              <a:solidFill>
                <a:schemeClr val="bg1"/>
              </a:solidFill>
              <a:latin typeface="NTPreCursivefk" panose="03000400000000000000" pitchFamily="66" charset="0"/>
            </a:endParaRPr>
          </a:p>
        </p:txBody>
      </p:sp>
      <p:sp>
        <p:nvSpPr>
          <p:cNvPr id="8" name="AutoShape 2" descr="Image result for multiplication tables che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8146238" y="2642700"/>
            <a:ext cx="2954655" cy="2712109"/>
          </a:xfrm>
          <a:prstGeom prst="rect">
            <a:avLst/>
          </a:prstGeom>
        </p:spPr>
      </p:pic>
      <p:sp>
        <p:nvSpPr>
          <p:cNvPr id="10" name="Rectangle 9"/>
          <p:cNvSpPr/>
          <p:nvPr/>
        </p:nvSpPr>
        <p:spPr>
          <a:xfrm>
            <a:off x="2564943" y="5824869"/>
            <a:ext cx="6435096" cy="707886"/>
          </a:xfrm>
          <a:prstGeom prst="rect">
            <a:avLst/>
          </a:prstGeom>
        </p:spPr>
        <p:txBody>
          <a:bodyPr wrap="none">
            <a:spAutoFit/>
          </a:bodyPr>
          <a:lstStyle/>
          <a:p>
            <a:pPr algn="ctr"/>
            <a:r>
              <a:rPr lang="en-GB" sz="2000" dirty="0" smtClean="0">
                <a:latin typeface="Calibri" panose="020F0502020204030204" pitchFamily="34" charset="0"/>
                <a:hlinkClick r:id="rId3"/>
              </a:rPr>
              <a:t>For a similar format of the check, please refer to:</a:t>
            </a:r>
          </a:p>
          <a:p>
            <a:pPr algn="ctr"/>
            <a:r>
              <a:rPr lang="en-GB" sz="2000" dirty="0" smtClean="0">
                <a:latin typeface="Calibri" panose="020F0502020204030204" pitchFamily="34" charset="0"/>
                <a:hlinkClick r:id="rId3"/>
              </a:rPr>
              <a:t>https</a:t>
            </a:r>
            <a:r>
              <a:rPr lang="en-GB" sz="2000" dirty="0">
                <a:latin typeface="Calibri" panose="020F0502020204030204" pitchFamily="34" charset="0"/>
                <a:hlinkClick r:id="rId3"/>
              </a:rPr>
              <a:t>://www.timestables.co.uk/multiplication-tables-check/</a:t>
            </a:r>
            <a:endParaRPr lang="en-GB" sz="2000" dirty="0"/>
          </a:p>
        </p:txBody>
      </p:sp>
    </p:spTree>
    <p:extLst>
      <p:ext uri="{BB962C8B-B14F-4D97-AF65-F5344CB8AC3E}">
        <p14:creationId xmlns:p14="http://schemas.microsoft.com/office/powerpoint/2010/main" val="1327591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1189" y="3442024"/>
            <a:ext cx="3726034" cy="1815882"/>
          </a:xfrm>
          <a:prstGeom prst="rect">
            <a:avLst/>
          </a:prstGeom>
        </p:spPr>
        <p:txBody>
          <a:bodyPr wrap="square">
            <a:spAutoFit/>
          </a:bodyPr>
          <a:lstStyle/>
          <a:p>
            <a:pPr algn="ctr"/>
            <a:r>
              <a:rPr lang="en-GB" sz="2800" dirty="0" smtClean="0">
                <a:latin typeface="NTPreCursivefk" panose="03000400000000000000" pitchFamily="66" charset="0"/>
              </a:rPr>
              <a:t>Schools have </a:t>
            </a:r>
            <a:r>
              <a:rPr lang="en-GB" sz="2800" dirty="0">
                <a:latin typeface="NTPreCursivefk" panose="03000400000000000000" pitchFamily="66" charset="0"/>
              </a:rPr>
              <a:t>a 3-week check window </a:t>
            </a:r>
            <a:r>
              <a:rPr lang="en-GB" sz="2800" dirty="0" smtClean="0">
                <a:latin typeface="NTPreCursivefk" panose="03000400000000000000" pitchFamily="66" charset="0"/>
              </a:rPr>
              <a:t>from the start of </a:t>
            </a:r>
            <a:r>
              <a:rPr lang="en-GB" sz="2800" dirty="0">
                <a:latin typeface="NTPreCursivefk" panose="03000400000000000000" pitchFamily="66" charset="0"/>
              </a:rPr>
              <a:t>June to administer the MTC.</a:t>
            </a:r>
            <a:endParaRPr lang="en-GB" sz="2800" dirty="0">
              <a:solidFill>
                <a:srgbClr val="000000"/>
              </a:solidFill>
              <a:latin typeface="NTPreCursivefk" panose="03000400000000000000" pitchFamily="66" charset="0"/>
            </a:endParaRPr>
          </a:p>
        </p:txBody>
      </p:sp>
      <p:sp>
        <p:nvSpPr>
          <p:cNvPr id="7" name="Rectangle 6"/>
          <p:cNvSpPr/>
          <p:nvPr/>
        </p:nvSpPr>
        <p:spPr>
          <a:xfrm>
            <a:off x="1960923" y="935096"/>
            <a:ext cx="8338782" cy="769441"/>
          </a:xfrm>
          <a:prstGeom prst="rect">
            <a:avLst/>
          </a:prstGeom>
        </p:spPr>
        <p:txBody>
          <a:bodyPr wrap="square">
            <a:spAutoFit/>
          </a:bodyPr>
          <a:lstStyle/>
          <a:p>
            <a:pPr algn="ctr"/>
            <a:r>
              <a:rPr lang="en-GB" sz="4400" dirty="0" smtClean="0">
                <a:solidFill>
                  <a:schemeClr val="bg1"/>
                </a:solidFill>
                <a:latin typeface="NTPreCursivefk" panose="03000400000000000000" pitchFamily="66" charset="0"/>
              </a:rPr>
              <a:t>When will children be assessed?</a:t>
            </a:r>
            <a:endParaRPr lang="en-GB" sz="4400" dirty="0">
              <a:solidFill>
                <a:schemeClr val="bg1"/>
              </a:solidFill>
              <a:latin typeface="NTPreCursivefk" panose="03000400000000000000" pitchFamily="66" charset="0"/>
            </a:endParaRPr>
          </a:p>
        </p:txBody>
      </p:sp>
      <p:sp>
        <p:nvSpPr>
          <p:cNvPr id="8" name="AutoShape 2" descr="Image result for multiplication tables che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6883495" y="2851705"/>
            <a:ext cx="2954655" cy="2712109"/>
          </a:xfrm>
          <a:prstGeom prst="rect">
            <a:avLst/>
          </a:prstGeom>
        </p:spPr>
      </p:pic>
    </p:spTree>
    <p:extLst>
      <p:ext uri="{BB962C8B-B14F-4D97-AF65-F5344CB8AC3E}">
        <p14:creationId xmlns:p14="http://schemas.microsoft.com/office/powerpoint/2010/main" val="1342242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491" y="2551672"/>
            <a:ext cx="6971212" cy="3416320"/>
          </a:xfrm>
          <a:prstGeom prst="rect">
            <a:avLst/>
          </a:prstGeom>
        </p:spPr>
        <p:txBody>
          <a:bodyPr wrap="square">
            <a:spAutoFit/>
          </a:bodyPr>
          <a:lstStyle/>
          <a:p>
            <a:pPr marL="285750" indent="-285750">
              <a:buFont typeface="Arial" panose="020B0604020202020204" pitchFamily="34" charset="0"/>
              <a:buChar char="•"/>
            </a:pPr>
            <a:r>
              <a:rPr lang="en-GB" sz="2400" dirty="0" smtClean="0">
                <a:latin typeface="NTPreCursivefk" panose="03000400000000000000" pitchFamily="66" charset="0"/>
              </a:rPr>
              <a:t>Tables </a:t>
            </a:r>
            <a:r>
              <a:rPr lang="en-GB" sz="2400" dirty="0">
                <a:latin typeface="NTPreCursivefk" panose="03000400000000000000" pitchFamily="66" charset="0"/>
              </a:rPr>
              <a:t>seem easy when children have learned them, but the prospect of having to learn them drives fear into children – and this in turn has a negative effect on learning</a:t>
            </a:r>
            <a:r>
              <a:rPr lang="en-GB" sz="2400" dirty="0" smtClean="0">
                <a:latin typeface="NTPreCursivefk" panose="03000400000000000000" pitchFamily="66" charset="0"/>
              </a:rPr>
              <a:t>.</a:t>
            </a:r>
          </a:p>
          <a:p>
            <a:pPr marL="285750" indent="-285750">
              <a:buFont typeface="Arial" panose="020B0604020202020204" pitchFamily="34" charset="0"/>
              <a:buChar char="•"/>
            </a:pPr>
            <a:r>
              <a:rPr lang="en-GB" sz="2400" dirty="0" smtClean="0">
                <a:latin typeface="NTPreCursivefk" panose="03000400000000000000" pitchFamily="66" charset="0"/>
              </a:rPr>
              <a:t>This </a:t>
            </a:r>
            <a:r>
              <a:rPr lang="en-GB" sz="2400" dirty="0">
                <a:latin typeface="NTPreCursivefk" panose="03000400000000000000" pitchFamily="66" charset="0"/>
              </a:rPr>
              <a:t>diagram shows the 144 times tables multiplication facts that every child needs to commit to </a:t>
            </a:r>
            <a:r>
              <a:rPr lang="en-GB" sz="2400" dirty="0" smtClean="0">
                <a:latin typeface="NTPreCursivefk" panose="03000400000000000000" pitchFamily="66" charset="0"/>
              </a:rPr>
              <a:t>memory.</a:t>
            </a:r>
          </a:p>
          <a:p>
            <a:pPr marL="285750" indent="-285750">
              <a:buFont typeface="Arial" panose="020B0604020202020204" pitchFamily="34" charset="0"/>
              <a:buChar char="•"/>
            </a:pPr>
            <a:r>
              <a:rPr lang="en-GB" sz="2400" dirty="0" smtClean="0">
                <a:latin typeface="NTPreCursivefk" panose="03000400000000000000" pitchFamily="66" charset="0"/>
              </a:rPr>
              <a:t>Children </a:t>
            </a:r>
            <a:r>
              <a:rPr lang="en-GB" sz="2400" dirty="0">
                <a:latin typeface="NTPreCursivefk" panose="03000400000000000000" pitchFamily="66" charset="0"/>
              </a:rPr>
              <a:t>need to be able to recall any times tables answer within two or three seconds. This leaves no time for counting the way up to the answer from 2x, 3x, 4x etc. – the answer has to ‘pop’ out of memory pretty much instantly.</a:t>
            </a:r>
          </a:p>
        </p:txBody>
      </p:sp>
      <p:pic>
        <p:nvPicPr>
          <p:cNvPr id="5" name="Picture 4"/>
          <p:cNvPicPr>
            <a:picLocks noChangeAspect="1"/>
          </p:cNvPicPr>
          <p:nvPr/>
        </p:nvPicPr>
        <p:blipFill>
          <a:blip r:embed="rId2"/>
          <a:stretch>
            <a:fillRect/>
          </a:stretch>
        </p:blipFill>
        <p:spPr>
          <a:xfrm>
            <a:off x="7667625" y="2551672"/>
            <a:ext cx="4239321" cy="3687536"/>
          </a:xfrm>
          <a:prstGeom prst="rect">
            <a:avLst/>
          </a:prstGeom>
        </p:spPr>
      </p:pic>
      <p:sp>
        <p:nvSpPr>
          <p:cNvPr id="6" name="Rectangle 5"/>
          <p:cNvSpPr/>
          <p:nvPr/>
        </p:nvSpPr>
        <p:spPr>
          <a:xfrm>
            <a:off x="1699666" y="843656"/>
            <a:ext cx="8338782" cy="830997"/>
          </a:xfrm>
          <a:prstGeom prst="rect">
            <a:avLst/>
          </a:prstGeom>
        </p:spPr>
        <p:txBody>
          <a:bodyPr wrap="square">
            <a:spAutoFit/>
          </a:bodyPr>
          <a:lstStyle/>
          <a:p>
            <a:pPr algn="ctr"/>
            <a:r>
              <a:rPr lang="en-GB" sz="4800" dirty="0" smtClean="0">
                <a:solidFill>
                  <a:schemeClr val="bg1"/>
                </a:solidFill>
                <a:latin typeface="NTPreCursivefk" panose="03000400000000000000" pitchFamily="66" charset="0"/>
              </a:rPr>
              <a:t>Learning Times Tables</a:t>
            </a:r>
            <a:endParaRPr lang="en-GB" sz="4800" dirty="0">
              <a:solidFill>
                <a:schemeClr val="bg1"/>
              </a:solidFill>
              <a:latin typeface="NTPreCursivefk" panose="03000400000000000000" pitchFamily="66" charset="0"/>
            </a:endParaRPr>
          </a:p>
        </p:txBody>
      </p:sp>
    </p:spTree>
    <p:extLst>
      <p:ext uri="{BB962C8B-B14F-4D97-AF65-F5344CB8AC3E}">
        <p14:creationId xmlns:p14="http://schemas.microsoft.com/office/powerpoint/2010/main" val="3982312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99666" y="843656"/>
            <a:ext cx="8338782" cy="830997"/>
          </a:xfrm>
          <a:prstGeom prst="rect">
            <a:avLst/>
          </a:prstGeom>
        </p:spPr>
        <p:txBody>
          <a:bodyPr wrap="square">
            <a:spAutoFit/>
          </a:bodyPr>
          <a:lstStyle/>
          <a:p>
            <a:pPr algn="ctr"/>
            <a:r>
              <a:rPr lang="en-GB" sz="4800" dirty="0" smtClean="0">
                <a:solidFill>
                  <a:schemeClr val="bg1"/>
                </a:solidFill>
                <a:latin typeface="NTPreCursivefk" panose="03000400000000000000" pitchFamily="66" charset="0"/>
              </a:rPr>
              <a:t>Why do we learn times tables?</a:t>
            </a:r>
            <a:endParaRPr lang="en-GB" sz="4800" dirty="0">
              <a:solidFill>
                <a:schemeClr val="bg1"/>
              </a:solidFill>
              <a:latin typeface="NTPreCursivefk" panose="03000400000000000000" pitchFamily="66" charset="0"/>
            </a:endParaRPr>
          </a:p>
        </p:txBody>
      </p:sp>
      <p:sp>
        <p:nvSpPr>
          <p:cNvPr id="7" name="Rectangle 6"/>
          <p:cNvSpPr/>
          <p:nvPr/>
        </p:nvSpPr>
        <p:spPr>
          <a:xfrm>
            <a:off x="684043" y="4000564"/>
            <a:ext cx="4285433" cy="1938992"/>
          </a:xfrm>
          <a:prstGeom prst="rect">
            <a:avLst/>
          </a:prstGeom>
        </p:spPr>
        <p:txBody>
          <a:bodyPr wrap="square">
            <a:spAutoFit/>
          </a:bodyPr>
          <a:lstStyle/>
          <a:p>
            <a:endParaRPr lang="en-GB" sz="2000" dirty="0" smtClean="0">
              <a:latin typeface="NTPreCursivefk" panose="03000400000000000000" pitchFamily="66" charset="0"/>
            </a:endParaRPr>
          </a:p>
          <a:p>
            <a:r>
              <a:rPr lang="en-GB" sz="2000" dirty="0" smtClean="0">
                <a:latin typeface="NTPreCursivefk" panose="03000400000000000000" pitchFamily="66" charset="0"/>
              </a:rPr>
              <a:t>In secondary </a:t>
            </a:r>
            <a:r>
              <a:rPr lang="en-GB" sz="2000" dirty="0">
                <a:latin typeface="NTPreCursivefk" panose="03000400000000000000" pitchFamily="66" charset="0"/>
              </a:rPr>
              <a:t>school, good multiplication skills are </a:t>
            </a:r>
            <a:r>
              <a:rPr lang="en-GB" sz="2000" dirty="0" smtClean="0">
                <a:latin typeface="NTPreCursivefk" panose="03000400000000000000" pitchFamily="66" charset="0"/>
              </a:rPr>
              <a:t>a great </a:t>
            </a:r>
            <a:r>
              <a:rPr lang="en-GB" sz="2000" dirty="0">
                <a:latin typeface="NTPreCursivefk" panose="03000400000000000000" pitchFamily="66" charset="0"/>
              </a:rPr>
              <a:t>help when starting to learn algebra, as </a:t>
            </a:r>
            <a:r>
              <a:rPr lang="en-GB" sz="2000" dirty="0" smtClean="0">
                <a:latin typeface="NTPreCursivefk" panose="03000400000000000000" pitchFamily="66" charset="0"/>
              </a:rPr>
              <a:t>well as </a:t>
            </a:r>
            <a:r>
              <a:rPr lang="en-GB" sz="2000" dirty="0">
                <a:latin typeface="NTPreCursivefk" panose="03000400000000000000" pitchFamily="66" charset="0"/>
              </a:rPr>
              <a:t>chemistry, physics, biology and </a:t>
            </a:r>
            <a:r>
              <a:rPr lang="en-GB" sz="2000" dirty="0" smtClean="0">
                <a:latin typeface="NTPreCursivefk" panose="03000400000000000000" pitchFamily="66" charset="0"/>
              </a:rPr>
              <a:t>Computing, </a:t>
            </a:r>
            <a:r>
              <a:rPr lang="en-GB" sz="2000" dirty="0">
                <a:latin typeface="NTPreCursivefk" panose="03000400000000000000" pitchFamily="66" charset="0"/>
              </a:rPr>
              <a:t>all of </a:t>
            </a:r>
            <a:r>
              <a:rPr lang="en-GB" sz="2000" dirty="0" smtClean="0">
                <a:latin typeface="NTPreCursivefk" panose="03000400000000000000" pitchFamily="66" charset="0"/>
              </a:rPr>
              <a:t>which depend </a:t>
            </a:r>
            <a:r>
              <a:rPr lang="en-GB" sz="2000" dirty="0">
                <a:latin typeface="NTPreCursivefk" panose="03000400000000000000" pitchFamily="66" charset="0"/>
              </a:rPr>
              <a:t>heavily on maths knowledge.</a:t>
            </a:r>
          </a:p>
        </p:txBody>
      </p:sp>
      <p:sp>
        <p:nvSpPr>
          <p:cNvPr id="8" name="Rectangle 7"/>
          <p:cNvSpPr/>
          <p:nvPr/>
        </p:nvSpPr>
        <p:spPr>
          <a:xfrm>
            <a:off x="5825588" y="2441209"/>
            <a:ext cx="5981416" cy="1538883"/>
          </a:xfrm>
          <a:prstGeom prst="rect">
            <a:avLst/>
          </a:prstGeom>
        </p:spPr>
        <p:txBody>
          <a:bodyPr wrap="square">
            <a:spAutoFit/>
          </a:bodyPr>
          <a:lstStyle/>
          <a:p>
            <a:r>
              <a:rPr lang="en-GB" sz="2000" dirty="0">
                <a:latin typeface="NTPreCursivefk" panose="03000400000000000000" pitchFamily="66" charset="0"/>
              </a:rPr>
              <a:t>Being fluent in your times tables is essential for success in Mathematics. </a:t>
            </a:r>
            <a:endParaRPr lang="en-GB" sz="2000" dirty="0" smtClean="0">
              <a:latin typeface="NTPreCursivefk" panose="03000400000000000000" pitchFamily="66" charset="0"/>
            </a:endParaRPr>
          </a:p>
          <a:p>
            <a:endParaRPr lang="en-GB" sz="1050" dirty="0">
              <a:latin typeface="NTPreCursivefk" panose="03000400000000000000" pitchFamily="66" charset="0"/>
            </a:endParaRPr>
          </a:p>
          <a:p>
            <a:r>
              <a:rPr lang="en-GB" sz="2000" dirty="0" smtClean="0">
                <a:latin typeface="NTPreCursivefk" panose="03000400000000000000" pitchFamily="66" charset="0"/>
              </a:rPr>
              <a:t>Children </a:t>
            </a:r>
            <a:r>
              <a:rPr lang="en-GB" sz="2000" dirty="0">
                <a:latin typeface="NTPreCursivefk" panose="03000400000000000000" pitchFamily="66" charset="0"/>
              </a:rPr>
              <a:t>who can’t recall their times tables struggle in all areas of mathematics, due to cognitive overload. </a:t>
            </a:r>
          </a:p>
        </p:txBody>
      </p:sp>
      <p:pic>
        <p:nvPicPr>
          <p:cNvPr id="9" name="Picture 8"/>
          <p:cNvPicPr>
            <a:picLocks noChangeAspect="1"/>
          </p:cNvPicPr>
          <p:nvPr/>
        </p:nvPicPr>
        <p:blipFill>
          <a:blip r:embed="rId2"/>
          <a:stretch>
            <a:fillRect/>
          </a:stretch>
        </p:blipFill>
        <p:spPr>
          <a:xfrm>
            <a:off x="5825588" y="4042154"/>
            <a:ext cx="5981416" cy="1053721"/>
          </a:xfrm>
          <a:prstGeom prst="rect">
            <a:avLst/>
          </a:prstGeom>
        </p:spPr>
      </p:pic>
      <p:pic>
        <p:nvPicPr>
          <p:cNvPr id="10" name="Picture 9"/>
          <p:cNvPicPr>
            <a:picLocks noChangeAspect="1"/>
          </p:cNvPicPr>
          <p:nvPr/>
        </p:nvPicPr>
        <p:blipFill>
          <a:blip r:embed="rId3"/>
          <a:stretch>
            <a:fillRect/>
          </a:stretch>
        </p:blipFill>
        <p:spPr>
          <a:xfrm>
            <a:off x="5825588" y="5095875"/>
            <a:ext cx="3933825" cy="1762125"/>
          </a:xfrm>
          <a:prstGeom prst="rect">
            <a:avLst/>
          </a:prstGeom>
        </p:spPr>
      </p:pic>
      <p:pic>
        <p:nvPicPr>
          <p:cNvPr id="11" name="Picture 10"/>
          <p:cNvPicPr>
            <a:picLocks noChangeAspect="1"/>
          </p:cNvPicPr>
          <p:nvPr/>
        </p:nvPicPr>
        <p:blipFill>
          <a:blip r:embed="rId4"/>
          <a:stretch>
            <a:fillRect/>
          </a:stretch>
        </p:blipFill>
        <p:spPr>
          <a:xfrm>
            <a:off x="10203400" y="5205837"/>
            <a:ext cx="1412536" cy="1652163"/>
          </a:xfrm>
          <a:prstGeom prst="rect">
            <a:avLst/>
          </a:prstGeom>
        </p:spPr>
      </p:pic>
      <p:sp>
        <p:nvSpPr>
          <p:cNvPr id="12" name="Rectangle 11"/>
          <p:cNvSpPr/>
          <p:nvPr/>
        </p:nvSpPr>
        <p:spPr>
          <a:xfrm>
            <a:off x="574859" y="2362886"/>
            <a:ext cx="4503798" cy="1631216"/>
          </a:xfrm>
          <a:prstGeom prst="rect">
            <a:avLst/>
          </a:prstGeom>
        </p:spPr>
        <p:txBody>
          <a:bodyPr wrap="square">
            <a:spAutoFit/>
          </a:bodyPr>
          <a:lstStyle/>
          <a:p>
            <a:r>
              <a:rPr lang="en-GB" sz="2000" dirty="0">
                <a:latin typeface="NTPreCursivefk" panose="03000400000000000000" pitchFamily="66" charset="0"/>
              </a:rPr>
              <a:t>In primary school, times-tables knowledge is vital for quick mental maths calculations and problem solving, as well as for many of the topics children learn in KS2 (division, fractions, percentages). </a:t>
            </a:r>
          </a:p>
        </p:txBody>
      </p:sp>
      <p:sp>
        <p:nvSpPr>
          <p:cNvPr id="13" name="Rectangle 12"/>
          <p:cNvSpPr/>
          <p:nvPr/>
        </p:nvSpPr>
        <p:spPr>
          <a:xfrm>
            <a:off x="561211" y="2349238"/>
            <a:ext cx="4503798" cy="1679268"/>
          </a:xfrm>
          <a:prstGeom prst="rect">
            <a:avLst/>
          </a:prstGeom>
          <a:noFill/>
          <a:ln>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4" name="Rectangle 13"/>
          <p:cNvSpPr/>
          <p:nvPr/>
        </p:nvSpPr>
        <p:spPr>
          <a:xfrm>
            <a:off x="684043" y="4299555"/>
            <a:ext cx="4285433" cy="1947777"/>
          </a:xfrm>
          <a:prstGeom prst="rect">
            <a:avLst/>
          </a:prstGeom>
          <a:noFill/>
          <a:ln>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5" name="Rectangle 14"/>
          <p:cNvSpPr/>
          <p:nvPr/>
        </p:nvSpPr>
        <p:spPr>
          <a:xfrm>
            <a:off x="5839236" y="2441209"/>
            <a:ext cx="5967768" cy="1436391"/>
          </a:xfrm>
          <a:prstGeom prst="rect">
            <a:avLst/>
          </a:prstGeom>
          <a:noFill/>
          <a:ln>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0228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99666" y="843656"/>
            <a:ext cx="8338782" cy="830997"/>
          </a:xfrm>
          <a:prstGeom prst="rect">
            <a:avLst/>
          </a:prstGeom>
        </p:spPr>
        <p:txBody>
          <a:bodyPr wrap="square">
            <a:spAutoFit/>
          </a:bodyPr>
          <a:lstStyle/>
          <a:p>
            <a:pPr algn="ctr"/>
            <a:r>
              <a:rPr lang="en-GB" sz="4800" dirty="0" smtClean="0">
                <a:solidFill>
                  <a:schemeClr val="bg1"/>
                </a:solidFill>
                <a:latin typeface="NTPreCursivefk" panose="03000400000000000000" pitchFamily="66" charset="0"/>
              </a:rPr>
              <a:t>Why do we learn times tables?</a:t>
            </a:r>
            <a:endParaRPr lang="en-GB" sz="4800" dirty="0">
              <a:solidFill>
                <a:schemeClr val="bg1"/>
              </a:solidFill>
              <a:latin typeface="NTPreCursivefk" panose="03000400000000000000" pitchFamily="66" charset="0"/>
            </a:endParaRPr>
          </a:p>
        </p:txBody>
      </p:sp>
      <p:sp>
        <p:nvSpPr>
          <p:cNvPr id="16" name="Rectangle 15"/>
          <p:cNvSpPr/>
          <p:nvPr/>
        </p:nvSpPr>
        <p:spPr>
          <a:xfrm>
            <a:off x="664838" y="2208398"/>
            <a:ext cx="11350390" cy="1143070"/>
          </a:xfrm>
          <a:prstGeom prst="rect">
            <a:avLst/>
          </a:prstGeom>
        </p:spPr>
        <p:txBody>
          <a:bodyPr wrap="square">
            <a:spAutoFit/>
          </a:bodyPr>
          <a:lstStyle/>
          <a:p>
            <a:pPr marL="342900" indent="-342900">
              <a:lnSpc>
                <a:spcPct val="150000"/>
              </a:lnSpc>
              <a:buFont typeface="Arial" panose="020B0604020202020204" pitchFamily="34" charset="0"/>
              <a:buChar char="•"/>
            </a:pPr>
            <a:r>
              <a:rPr lang="en-GB" sz="2400" dirty="0">
                <a:latin typeface="NTPreCursivefk" panose="03000400000000000000" pitchFamily="66" charset="0"/>
              </a:rPr>
              <a:t>Automaticity with facts is essential so the mind is free to think about concepts. </a:t>
            </a:r>
            <a:endParaRPr lang="en-GB" sz="2400" dirty="0" smtClean="0">
              <a:latin typeface="NTPreCursivefk" panose="03000400000000000000" pitchFamily="66" charset="0"/>
            </a:endParaRPr>
          </a:p>
          <a:p>
            <a:pPr marL="342900" indent="-342900">
              <a:lnSpc>
                <a:spcPct val="150000"/>
              </a:lnSpc>
              <a:buFont typeface="Arial" panose="020B0604020202020204" pitchFamily="34" charset="0"/>
              <a:buChar char="•"/>
            </a:pPr>
            <a:r>
              <a:rPr lang="en-GB" sz="2400" dirty="0" smtClean="0">
                <a:latin typeface="NTPreCursivefk" panose="03000400000000000000" pitchFamily="66" charset="0"/>
              </a:rPr>
              <a:t>Children </a:t>
            </a:r>
            <a:r>
              <a:rPr lang="en-GB" sz="2400" dirty="0">
                <a:latin typeface="NTPreCursivefk" panose="03000400000000000000" pitchFamily="66" charset="0"/>
              </a:rPr>
              <a:t>need to move away from inefficient counting strategies as quickly as possible.</a:t>
            </a:r>
          </a:p>
        </p:txBody>
      </p:sp>
      <p:sp>
        <p:nvSpPr>
          <p:cNvPr id="17" name="Rectangle 16"/>
          <p:cNvSpPr/>
          <p:nvPr/>
        </p:nvSpPr>
        <p:spPr>
          <a:xfrm>
            <a:off x="1341866" y="3975277"/>
            <a:ext cx="4968915" cy="2308324"/>
          </a:xfrm>
          <a:prstGeom prst="rect">
            <a:avLst/>
          </a:prstGeom>
        </p:spPr>
        <p:txBody>
          <a:bodyPr wrap="square">
            <a:spAutoFit/>
          </a:bodyPr>
          <a:lstStyle/>
          <a:p>
            <a:r>
              <a:rPr lang="en-GB" sz="2400" dirty="0">
                <a:latin typeface="NTPreCursivefk" panose="03000400000000000000" pitchFamily="66" charset="0"/>
              </a:rPr>
              <a:t>BUT knowing your times tables is so much more than just memorisation. </a:t>
            </a:r>
            <a:endParaRPr lang="en-GB" sz="2400" dirty="0" smtClean="0">
              <a:latin typeface="NTPreCursivefk" panose="03000400000000000000" pitchFamily="66" charset="0"/>
            </a:endParaRPr>
          </a:p>
          <a:p>
            <a:endParaRPr lang="en-GB" sz="2400" dirty="0">
              <a:latin typeface="NTPreCursivefk" panose="03000400000000000000" pitchFamily="66" charset="0"/>
            </a:endParaRPr>
          </a:p>
          <a:p>
            <a:r>
              <a:rPr lang="en-GB" sz="2400" dirty="0" smtClean="0">
                <a:latin typeface="NTPreCursivefk" panose="03000400000000000000" pitchFamily="66" charset="0"/>
              </a:rPr>
              <a:t>Children </a:t>
            </a:r>
            <a:r>
              <a:rPr lang="en-GB" sz="2400" dirty="0">
                <a:latin typeface="NTPreCursivefk" panose="03000400000000000000" pitchFamily="66" charset="0"/>
              </a:rPr>
              <a:t>aren’t just thinking “I know this fact” but “I know this fact therefore I can work out this…” </a:t>
            </a:r>
          </a:p>
        </p:txBody>
      </p:sp>
      <p:pic>
        <p:nvPicPr>
          <p:cNvPr id="18" name="Picture 17"/>
          <p:cNvPicPr>
            <a:picLocks noChangeAspect="1"/>
          </p:cNvPicPr>
          <p:nvPr/>
        </p:nvPicPr>
        <p:blipFill rotWithShape="1">
          <a:blip r:embed="rId2"/>
          <a:srcRect t="5580" b="5893"/>
          <a:stretch/>
        </p:blipFill>
        <p:spPr>
          <a:xfrm>
            <a:off x="6440758" y="3883113"/>
            <a:ext cx="4297528" cy="2483893"/>
          </a:xfrm>
          <a:prstGeom prst="rect">
            <a:avLst/>
          </a:prstGeom>
        </p:spPr>
      </p:pic>
      <p:sp>
        <p:nvSpPr>
          <p:cNvPr id="19" name="Rectangle 18"/>
          <p:cNvSpPr/>
          <p:nvPr/>
        </p:nvSpPr>
        <p:spPr>
          <a:xfrm>
            <a:off x="1341865" y="3736732"/>
            <a:ext cx="9499655" cy="2753103"/>
          </a:xfrm>
          <a:prstGeom prst="rect">
            <a:avLst/>
          </a:prstGeom>
          <a:noFill/>
          <a:ln>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86602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A173006145B74E8917F99794970223" ma:contentTypeVersion="13" ma:contentTypeDescription="Create a new document." ma:contentTypeScope="" ma:versionID="8094297f804cbd474659d828e1d7786b">
  <xsd:schema xmlns:xsd="http://www.w3.org/2001/XMLSchema" xmlns:xs="http://www.w3.org/2001/XMLSchema" xmlns:p="http://schemas.microsoft.com/office/2006/metadata/properties" xmlns:ns2="dcb75129-5f45-4c2a-8f50-074df00aef17" xmlns:ns3="1f34b5f7-525c-49cd-a176-f2f082794d9b" targetNamespace="http://schemas.microsoft.com/office/2006/metadata/properties" ma:root="true" ma:fieldsID="1187fc6f08eccc2a8ab372903b578b4e" ns2:_="" ns3:_="">
    <xsd:import namespace="dcb75129-5f45-4c2a-8f50-074df00aef17"/>
    <xsd:import namespace="1f34b5f7-525c-49cd-a176-f2f082794d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b75129-5f45-4c2a-8f50-074df00aef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34b5f7-525c-49cd-a176-f2f082794d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00F00C-94D5-4D9C-B077-04113F73A9E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733A84B-CBC9-4073-BFF8-81613BDD8D69}">
  <ds:schemaRefs>
    <ds:schemaRef ds:uri="http://schemas.microsoft.com/sharepoint/v3/contenttype/forms"/>
  </ds:schemaRefs>
</ds:datastoreItem>
</file>

<file path=customXml/itemProps3.xml><?xml version="1.0" encoding="utf-8"?>
<ds:datastoreItem xmlns:ds="http://schemas.openxmlformats.org/officeDocument/2006/customXml" ds:itemID="{CAA60482-3D16-49FD-98AC-C52482047C19}"/>
</file>

<file path=docProps/app.xml><?xml version="1.0" encoding="utf-8"?>
<Properties xmlns="http://schemas.openxmlformats.org/officeDocument/2006/extended-properties" xmlns:vt="http://schemas.openxmlformats.org/officeDocument/2006/docPropsVTypes">
  <Template>Ion Boardroom</Template>
  <TotalTime>506</TotalTime>
  <Words>774</Words>
  <Application>Microsoft Office PowerPoint</Application>
  <PresentationFormat>Widescreen</PresentationFormat>
  <Paragraphs>60</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NTPreCursivefk</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Gibbins</dc:creator>
  <cp:lastModifiedBy>Clare.Hathaway@CONCEROUK2029.LOCAL</cp:lastModifiedBy>
  <cp:revision>30</cp:revision>
  <dcterms:created xsi:type="dcterms:W3CDTF">2018-10-11T11:35:19Z</dcterms:created>
  <dcterms:modified xsi:type="dcterms:W3CDTF">2021-05-19T12:19:01Z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0x0101008CA173006145B74E8917F99794970223</vt:lpwstr>
  </property>
</Properties>
</file>